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3" r:id="rId7"/>
    <p:sldId id="261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02807-5B34-4E53-A4C1-DF6F7C53F6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local farmland mitigation policies are Effective in protecting the working landscape</a:t>
            </a:r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2612919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313D982-1CC9-4446-8308-079D0CACC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5012" y="259080"/>
            <a:ext cx="3657600" cy="1371600"/>
          </a:xfrm>
        </p:spPr>
        <p:txBody>
          <a:bodyPr/>
          <a:lstStyle/>
          <a:p>
            <a:r>
              <a:rPr lang="en-US" dirty="0"/>
              <a:t>Some Great resources!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41B29D5-3D4F-4E82-82C3-E2E7FC75F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85012" y="1717041"/>
            <a:ext cx="3657600" cy="4653280"/>
          </a:xfrm>
        </p:spPr>
        <p:txBody>
          <a:bodyPr>
            <a:normAutofit/>
          </a:bodyPr>
          <a:lstStyle/>
          <a:p>
            <a:r>
              <a:rPr lang="en-US" dirty="0"/>
              <a:t>State of the Art on Agricultural Preservation, February 2018</a:t>
            </a:r>
          </a:p>
          <a:p>
            <a:r>
              <a:rPr lang="en-US" dirty="0"/>
              <a:t>American Farmland Trust</a:t>
            </a:r>
          </a:p>
          <a:p>
            <a:endParaRPr lang="en-US" dirty="0"/>
          </a:p>
          <a:p>
            <a:r>
              <a:rPr lang="en-US" dirty="0"/>
              <a:t>Triple Harvest:  Farmland conservation for climate protection, smart growth and food security in California, February 2013</a:t>
            </a:r>
          </a:p>
          <a:p>
            <a:r>
              <a:rPr lang="en-US" dirty="0"/>
              <a:t>CA Climate and Ag Network</a:t>
            </a:r>
          </a:p>
          <a:p>
            <a:endParaRPr lang="en-US" dirty="0"/>
          </a:p>
          <a:p>
            <a:r>
              <a:rPr lang="en-US" dirty="0"/>
              <a:t>Conserving CA Harvest, A model mitigation program and ordinance for local governments</a:t>
            </a:r>
          </a:p>
          <a:p>
            <a:r>
              <a:rPr lang="en-US" dirty="0"/>
              <a:t>CA Council of Land Trusts</a:t>
            </a:r>
          </a:p>
          <a:p>
            <a:endParaRPr lang="en-US" dirty="0"/>
          </a:p>
        </p:txBody>
      </p:sp>
      <p:pic>
        <p:nvPicPr>
          <p:cNvPr id="12" name="Content Placeholder 11" descr="A tree in a forest&#10;&#10;Description generated with very high confidence">
            <a:extLst>
              <a:ext uri="{FF2B5EF4-FFF2-40B4-BE49-F238E27FC236}">
                <a16:creationId xmlns:a16="http://schemas.microsoft.com/office/drawing/2014/main" id="{54324677-13CC-4C14-A1D2-4D2ED658AB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4213" y="1111250"/>
            <a:ext cx="5943600" cy="4457700"/>
          </a:xfrm>
        </p:spPr>
      </p:pic>
    </p:spTree>
    <p:extLst>
      <p:ext uri="{BB962C8B-B14F-4D97-AF65-F5344CB8AC3E}">
        <p14:creationId xmlns:p14="http://schemas.microsoft.com/office/powerpoint/2010/main" val="2244829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41A7BC5-08D3-4099-90BB-1E7B63E21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6263" y="928688"/>
            <a:ext cx="6356349" cy="166211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Central Valley Farmland Trust is now California Farmland Trust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D72492-136E-4DD0-B7E4-38881C89A7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86263" y="2434166"/>
            <a:ext cx="6021388" cy="2194984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Board decision after merging with the Brentwood Agricultural Land Trust to help in areas where farmland protection is needed and not done so by other land trusts.</a:t>
            </a:r>
          </a:p>
          <a:p>
            <a:pPr lvl="1"/>
            <a:r>
              <a:rPr lang="en-US" dirty="0"/>
              <a:t>Current service area is Contra Costa, Sacramento, San Joaquin, Stanislaus, Merced, and Madera Counties.</a:t>
            </a:r>
          </a:p>
          <a:p>
            <a:pPr lvl="1"/>
            <a:r>
              <a:rPr lang="en-US" dirty="0"/>
              <a:t>Our mission remains the same with our primary focus on protecting irrigated agriculture.  </a:t>
            </a:r>
          </a:p>
        </p:txBody>
      </p:sp>
      <p:pic>
        <p:nvPicPr>
          <p:cNvPr id="32" name="Picture 31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1A2650D0-8644-49DB-BFCA-EAFF16330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163" y="1587118"/>
            <a:ext cx="2886936" cy="261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407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90FE681-1E05-478A-89DC-5F7AB37CFD7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E2F21DC-5F0E-42CF-B89C-C1E25E175CB8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0783" y="1532373"/>
            <a:ext cx="0" cy="3198892"/>
          </a:xfrm>
          <a:prstGeom prst="line">
            <a:avLst/>
          </a:prstGeom>
          <a:ln w="19050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342E18-A3A0-4CFB-A351-8458810F23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9962" y="685798"/>
            <a:ext cx="6288260" cy="578612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9 million acres of California’s land mass has the right kinds of soils to grow crops.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California has a unique Mediterranean climate to grow for longer seasons.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Over the last thirty years we have lost about 500,000 acres of this precious soil to other non-agricultural uses. 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Anticipated further rapid loss of farmland over the next 30 years as our population will soar.  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1DB59D-2D14-4186-B51C-57F8D453FBD6}"/>
              </a:ext>
            </a:extLst>
          </p:cNvPr>
          <p:cNvSpPr txBox="1"/>
          <p:nvPr/>
        </p:nvSpPr>
        <p:spPr>
          <a:xfrm>
            <a:off x="684212" y="685799"/>
            <a:ext cx="3747111" cy="4892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Bef>
                <a:spcPct val="0"/>
              </a:spcBef>
              <a:spcAft>
                <a:spcPts val="600"/>
              </a:spcAft>
            </a:pPr>
            <a:r>
              <a:rPr lang="en-US" sz="3600" b="1" cap="all" dirty="0">
                <a:ln w="3175" cmpd="sng">
                  <a:noFill/>
                </a:ln>
                <a:latin typeface="+mj-lt"/>
                <a:ea typeface="+mj-ea"/>
                <a:cs typeface="+mj-cs"/>
              </a:rPr>
              <a:t>Why protect farmland</a:t>
            </a:r>
          </a:p>
        </p:txBody>
      </p:sp>
    </p:spTree>
    <p:extLst>
      <p:ext uri="{BB962C8B-B14F-4D97-AF65-F5344CB8AC3E}">
        <p14:creationId xmlns:p14="http://schemas.microsoft.com/office/powerpoint/2010/main" val="2002798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90FE681-1E05-478A-89DC-5F7AB37CFD7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E2F21DC-5F0E-42CF-B89C-C1E25E175CB8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0783" y="1532373"/>
            <a:ext cx="0" cy="3198892"/>
          </a:xfrm>
          <a:prstGeom prst="line">
            <a:avLst/>
          </a:prstGeom>
          <a:ln w="19050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AAC309F-5CB5-48C9-BA90-2E24C399E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685799"/>
            <a:ext cx="3747111" cy="4892040"/>
          </a:xfrm>
        </p:spPr>
        <p:txBody>
          <a:bodyPr>
            <a:normAutofit/>
          </a:bodyPr>
          <a:lstStyle/>
          <a:p>
            <a:pPr algn="r"/>
            <a:r>
              <a:rPr lang="en-US" b="1" dirty="0"/>
              <a:t>Why protect farmland</a:t>
            </a:r>
            <a:br>
              <a:rPr lang="en-US" b="1" dirty="0"/>
            </a:b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06BFF2-7D75-4EE1-9E31-7F3A5BE01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1531" y="1894205"/>
            <a:ext cx="6400800" cy="460660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California is #1 food and agricultural producing state in the nation. 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California is the largest exporter of agricultural products.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California is sole producer of array of commodities all over the world: pomegranates, olives, artichokes, almonds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Farm gate value of $45.3 billion.  Ag directly accounts for 10.2% of jobs in California.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474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90FE681-1E05-478A-89DC-5F7AB37CFD7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E2F21DC-5F0E-42CF-B89C-C1E25E175CB8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0783" y="1532373"/>
            <a:ext cx="0" cy="3198892"/>
          </a:xfrm>
          <a:prstGeom prst="line">
            <a:avLst/>
          </a:prstGeom>
          <a:ln w="19050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5C74F68-8F8E-49C1-8C5B-712DD9419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685799"/>
            <a:ext cx="3747111" cy="4892040"/>
          </a:xfrm>
        </p:spPr>
        <p:txBody>
          <a:bodyPr>
            <a:normAutofit/>
          </a:bodyPr>
          <a:lstStyle/>
          <a:p>
            <a:pPr algn="r"/>
            <a:r>
              <a:rPr lang="en-US" b="1" dirty="0"/>
              <a:t>Why protect farmland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EF11FE-12E4-4F9C-B9DC-C5F862428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9962" y="685799"/>
            <a:ext cx="6288260" cy="489204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Environmental: provide habitat, sequester carbon, reduce green house gas emissions associated with urban vehicle traffic, groundwater recharge.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View Shed, Open Space, Distinction between communities, Watershed protection, flood protection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8084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90FE681-1E05-478A-89DC-5F7AB37CFD7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E2F21DC-5F0E-42CF-B89C-C1E25E175CB8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0783" y="1532373"/>
            <a:ext cx="0" cy="3198892"/>
          </a:xfrm>
          <a:prstGeom prst="line">
            <a:avLst/>
          </a:prstGeom>
          <a:ln w="19050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5C74F68-8F8E-49C1-8C5B-712DD9419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685799"/>
            <a:ext cx="3747111" cy="4892040"/>
          </a:xfrm>
        </p:spPr>
        <p:txBody>
          <a:bodyPr>
            <a:normAutofit/>
          </a:bodyPr>
          <a:lstStyle/>
          <a:p>
            <a:pPr algn="r"/>
            <a:r>
              <a:rPr lang="en-US" b="1" dirty="0"/>
              <a:t>Farmland loss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EF11FE-12E4-4F9C-B9DC-C5F862428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9962" y="685799"/>
            <a:ext cx="6288260" cy="4892040"/>
          </a:xfrm>
        </p:spPr>
        <p:txBody>
          <a:bodyPr>
            <a:normAutofit/>
          </a:bodyPr>
          <a:lstStyle/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Traditional urban sprawl, big-box stores, rural ranchettes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Infrastructure development; solar energy projects, High Speed Rail, water conveyance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Oil and natural gas extraction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9660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120B29-617F-408E-A787-CCD17D447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685800"/>
            <a:ext cx="8534400" cy="53492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cap="all" dirty="0">
                <a:solidFill>
                  <a:schemeClr val="tx1"/>
                </a:solidFill>
              </a:rPr>
              <a:t>Existing Farmland Protection Tools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Williamson Act (CA Land Conservation Act).  Offers 10-year and 20-year contracts to provide a lower property tax rate for farmers and ranchers in exchange to keep their land in agriculture. 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Since 2009 the California legislature nearly eliminated subvention payments to counties.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Not an effective tool to reduce sprawl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Local Land Use Planning  - Only works when political leaders are invested. 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Agricultura Zoning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Community Blueprints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Local Agency Formation Commissions</a:t>
            </a:r>
          </a:p>
        </p:txBody>
      </p:sp>
    </p:spTree>
    <p:extLst>
      <p:ext uri="{BB962C8B-B14F-4D97-AF65-F5344CB8AC3E}">
        <p14:creationId xmlns:p14="http://schemas.microsoft.com/office/powerpoint/2010/main" val="422175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120B29-617F-408E-A787-CCD17D447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685800"/>
            <a:ext cx="8534400" cy="53492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cap="all" dirty="0">
                <a:solidFill>
                  <a:schemeClr val="tx1"/>
                </a:solidFill>
              </a:rPr>
              <a:t>Funding tools/Process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State and Federal Grant Programs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Local Government Mitigation Ordinances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Conditions on Development Approvals</a:t>
            </a:r>
          </a:p>
          <a:p>
            <a:pPr marL="914400" lvl="2" indent="0">
              <a:buNone/>
            </a:pPr>
            <a:r>
              <a:rPr lang="en-US" dirty="0">
                <a:solidFill>
                  <a:schemeClr val="tx1"/>
                </a:solidFill>
              </a:rPr>
              <a:t>	From CEQA review or locally adopted ordinance requirement to pay ag mitigation in lieu fee.   </a:t>
            </a:r>
          </a:p>
          <a:p>
            <a:pPr marL="914400" lvl="2" indent="0">
              <a:buNone/>
            </a:pPr>
            <a:r>
              <a:rPr lang="en-US" dirty="0">
                <a:solidFill>
                  <a:schemeClr val="tx1"/>
                </a:solidFill>
              </a:rPr>
              <a:t>	Small development projects that need to mitigation for farmland loss</a:t>
            </a:r>
          </a:p>
          <a:p>
            <a:pPr marL="914400" lvl="2" indent="0">
              <a:buNone/>
            </a:pPr>
            <a:r>
              <a:rPr lang="en-US" dirty="0">
                <a:solidFill>
                  <a:schemeClr val="tx1"/>
                </a:solidFill>
              </a:rPr>
              <a:t>	1:1 agricultural mitigation ratio </a:t>
            </a:r>
          </a:p>
          <a:p>
            <a:pPr marL="914400" lvl="2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6152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90FE681-1E05-478A-89DC-5F7AB37CFD7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E2F21DC-5F0E-42CF-B89C-C1E25E175CB8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0783" y="1532373"/>
            <a:ext cx="0" cy="3198892"/>
          </a:xfrm>
          <a:prstGeom prst="line">
            <a:avLst/>
          </a:prstGeom>
          <a:ln w="19050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5C74F68-8F8E-49C1-8C5B-712DD9419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685799"/>
            <a:ext cx="3747111" cy="4892040"/>
          </a:xfrm>
        </p:spPr>
        <p:txBody>
          <a:bodyPr>
            <a:normAutofit/>
          </a:bodyPr>
          <a:lstStyle/>
          <a:p>
            <a:pPr algn="r"/>
            <a:r>
              <a:rPr lang="en-US" b="1" dirty="0"/>
              <a:t>Need stronger policies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EF11FE-12E4-4F9C-B9DC-C5F862428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9962" y="685799"/>
            <a:ext cx="6288260" cy="4892040"/>
          </a:xfrm>
        </p:spPr>
        <p:txBody>
          <a:bodyPr>
            <a:normAutofit/>
          </a:bodyPr>
          <a:lstStyle/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Consistent farmland protection policies throughout CA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Local jurisdictions need to look out to 20 year growth projections not 100 year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Urban limit lines to be robust and protected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Fund Williamson Act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Require all County General Plans to have Agriculture Element (Chapter)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Encourage </a:t>
            </a:r>
            <a:r>
              <a:rPr lang="en-US" sz="2000" dirty="0" err="1">
                <a:solidFill>
                  <a:schemeClr val="tx1"/>
                </a:solidFill>
              </a:rPr>
              <a:t>LAFCo</a:t>
            </a:r>
            <a:r>
              <a:rPr lang="en-US" sz="2000" dirty="0">
                <a:solidFill>
                  <a:schemeClr val="tx1"/>
                </a:solidFill>
              </a:rPr>
              <a:t> to not auto stamp SOI/annexation proposals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CA Environmental Quality Act (CEQA) does not provide the level of scrutiny for farmland protection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158427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5890</TotalTime>
  <Words>511</Words>
  <Application>Microsoft Office PowerPoint</Application>
  <PresentationFormat>Widescreen</PresentationFormat>
  <Paragraphs>67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Century Gothic</vt:lpstr>
      <vt:lpstr>Wingdings 3</vt:lpstr>
      <vt:lpstr>Slice</vt:lpstr>
      <vt:lpstr>How local farmland mitigation policies are Effective in protecting the working landscape</vt:lpstr>
      <vt:lpstr>Central Valley Farmland Trust is now California Farmland Trust </vt:lpstr>
      <vt:lpstr>PowerPoint Presentation</vt:lpstr>
      <vt:lpstr>Why protect farmland  </vt:lpstr>
      <vt:lpstr>Why protect farmland</vt:lpstr>
      <vt:lpstr>Farmland loss</vt:lpstr>
      <vt:lpstr>PowerPoint Presentation</vt:lpstr>
      <vt:lpstr>PowerPoint Presentation</vt:lpstr>
      <vt:lpstr>Need stronger policies </vt:lpstr>
      <vt:lpstr>Some Great resources!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Farmland mitigation</dc:title>
  <dc:creator>Charlotte</dc:creator>
  <cp:lastModifiedBy>Grace VohdenSnead</cp:lastModifiedBy>
  <cp:revision>25</cp:revision>
  <dcterms:created xsi:type="dcterms:W3CDTF">2018-03-03T22:59:59Z</dcterms:created>
  <dcterms:modified xsi:type="dcterms:W3CDTF">2018-03-15T16:52:23Z</dcterms:modified>
</cp:coreProperties>
</file>